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 /><Relationship Id="rId31" Type="http://schemas.openxmlformats.org/officeDocument/2006/relationships/tableStyles" Target="tableStyles.xml" /><Relationship Id="rId3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</a:bodyPr>
          <a:lstStyle>
            <a:lvl1pPr>
              <a:defRPr sz="4800" b="1" cap="all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1371600" y="3331698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00200" y="609600"/>
            <a:ext cx="7086600" cy="1828800"/>
          </a:xfrm>
        </p:spPr>
        <p:txBody>
          <a:bodyPr vert="horz" bIns="0" anchor="b">
            <a:noAutofit/>
          </a:bodyPr>
          <a:lstStyle>
            <a:lvl1pPr algn="l">
              <a:spcBef>
                <a:spcPts val="0"/>
              </a:spcBef>
              <a:buNone/>
              <a:defRPr sz="4800" b="1" cap="none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362199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vert="horz" anchor="b">
            <a:normAutofit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28800" y="609600"/>
            <a:ext cx="5486400" cy="522287"/>
          </a:xfrm>
        </p:spPr>
        <p:txBody>
          <a:bodyPr lIns="45720" rIns="45720" bIns="0" anchor="b"/>
          <a:lstStyle>
            <a:lvl1pPr algn="ctr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>
              <a:defRPr/>
            </a:pPr>
            <a:r>
              <a:rPr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buNone/>
        <a:defRPr sz="4100" b="1" cap="none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latin typeface="+mj-lt"/>
          <a:ea typeface="+mj-ea"/>
          <a:cs typeface="+mj-cs"/>
        </a:defRPr>
      </a:lvl1pPr>
    </p:titleStyle>
    <p:bodyStyle>
      <a:lvl1pPr marL="548640" indent="-411480" algn="l">
        <a:spcBef>
          <a:spcPts val="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>
        <a:spcBef>
          <a:spcPts val="0"/>
        </a:spcBef>
        <a:buClr>
          <a:schemeClr val="tx1"/>
        </a:buClr>
        <a:buSzPct val="80000"/>
        <a:buFont typeface="Wingdings 2"/>
        <a:buChar char="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>
        <a:spcBef>
          <a:spcPts val="0"/>
        </a:spcBef>
        <a:buClr>
          <a:schemeClr val="tx1"/>
        </a:buClr>
        <a:buSzPct val="95000"/>
        <a:buFont typeface="Wingdings"/>
        <a:buChar char="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>
        <a:spcBef>
          <a:spcPts val="0"/>
        </a:spcBef>
        <a:buClr>
          <a:schemeClr val="tx1"/>
        </a:buClr>
        <a:buSzPct val="100000"/>
        <a:buFont typeface="Wingdings 3"/>
        <a:buChar char="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>
        <a:spcBef>
          <a:spcPts val="0"/>
        </a:spcBef>
        <a:buClr>
          <a:schemeClr val="tx1"/>
        </a:buClr>
        <a:buFont typeface="Wingdings 2"/>
        <a:buChar char="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>
        <a:spcBef>
          <a:spcPts val="0"/>
        </a:spcBef>
        <a:buClr>
          <a:schemeClr val="tx1"/>
        </a:buClr>
        <a:buFont typeface="Wingdings 3"/>
        <a:buChar char="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>
        <a:spcBef>
          <a:spcPts val="0"/>
        </a:spcBef>
        <a:buClr>
          <a:schemeClr val="tx1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>
        <a:spcBef>
          <a:spcPts val="0"/>
        </a:spcBef>
        <a:buClr>
          <a:schemeClr val="tx1"/>
        </a:buClr>
        <a:buFont typeface="Wingdings 2"/>
        <a:buChar char="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>
        <a:spcBef>
          <a:spcPts val="0"/>
        </a:spcBef>
        <a:buClr>
          <a:schemeClr val="tx1"/>
        </a:buClr>
        <a:buFont typeface="Wingdings 2"/>
        <a:buChar char="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Relationship Id="rId3" Type="http://schemas.openxmlformats.org/officeDocument/2006/relationships/image" Target="../media/image14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Relationship Id="rId3" Type="http://schemas.openxmlformats.org/officeDocument/2006/relationships/image" Target="../media/image1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Relationship Id="rId3" Type="http://schemas.openxmlformats.org/officeDocument/2006/relationships/image" Target="../media/image16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media" Target="../media/&#1052;&#1072;&#1088;&#1082;%20&#1041;&#1077;&#1088;&#1085;&#1077;&#1089;%20-%20&#1054;&#1090;%20&#1075;&#1077;&#1088;&#1086;&#1077;&#1074;%20&#1073;&#1099;&#1083;&#1099;&#1093;%20&#1074;&#1088;&#1077;&#1084;&#1105;&#1085;%20%20(audiopoisk.com)%20(1).mp3"/><Relationship Id="rId5" Type="http://schemas.openxmlformats.org/officeDocument/2006/relationships/audio" Target="&#1052;&#1072;&#1088;&#1082;%20&#1041;&#1077;&#1088;&#1085;&#1077;&#1089;%20-%20&#1054;&#1090;%20&#1075;&#1077;&#1088;&#1086;&#1077;&#1074;%20&#1073;&#1099;&#1083;&#1099;&#1093;%20&#1074;&#1088;&#1077;&#1084;&#1105;&#1085;%20%20(audiopoisk.com)%20(1).mp3" TargetMode="Externa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Relationship Id="rId3" Type="http://schemas.openxmlformats.org/officeDocument/2006/relationships/image" Target="../media/image16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Relationship Id="rId3" Type="http://schemas.openxmlformats.org/officeDocument/2006/relationships/image" Target="../media/image16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7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8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6.png"/><Relationship Id="rId4" Type="http://schemas.microsoft.com/office/2007/relationships/media" Target="../media/&#1052;&#1072;&#1088;&#1082;%20&#1041;&#1077;&#1088;&#1085;&#1077;&#1089;%20-%20&#1054;&#1090;%20&#1075;&#1077;&#1088;&#1086;&#1077;&#1074;%20&#1073;&#1099;&#1083;&#1099;&#1093;%20&#1074;&#1088;&#1077;&#1084;&#1105;&#1085;%20%20(audiopoisk.com)%20(1).mp3"/><Relationship Id="rId5" Type="http://schemas.openxmlformats.org/officeDocument/2006/relationships/audio" Target="&#1052;&#1072;&#1088;&#1082;%20&#1041;&#1077;&#1088;&#1085;&#1077;&#1089;%20-%20&#1054;&#1090;%20&#1075;&#1077;&#1088;&#1086;&#1077;&#1074;%20&#1073;&#1099;&#1083;&#1099;&#1093;%20&#1074;&#1088;&#1077;&#1084;&#1105;&#1085;%20%20(audiopoisk.com)%20(1).mp3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Relationship Id="rId3" Type="http://schemas.openxmlformats.org/officeDocument/2006/relationships/image" Target="../media/image1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+mn-lt"/>
              </a:rPr>
              <a:t>МУНИЦИПАЛЬНОЕ КАЗЕННОЕ ОБЩЕОБРАЗОВАТЕЛЬНОЕ УЧРЕЖДЕНИЕ «ПРИУПСКАЯ СРЕДНЯЯ ОБЩЕОБРАЗОВАТЕЛЬНАЯ ШКОЛА»</a:t>
            </a:r>
            <a:r>
              <a:rPr lang="ru-RU" sz="1400">
                <a:solidFill>
                  <a:schemeClr val="bg1"/>
                </a:solidFill>
                <a:latin typeface="+mn-lt"/>
              </a:rPr>
              <a:t> МУНИЦИПАЛЬНОГО ОБРАЗОВАНИЯ КИРЕЕВСКИЙ РАЙОН</a:t>
            </a:r>
            <a:br>
              <a:rPr lang="ru-RU" sz="1800">
                <a:solidFill>
                  <a:schemeClr val="bg1"/>
                </a:solidFill>
                <a:latin typeface="Book Antiqua"/>
              </a:rPr>
            </a:br>
            <a:br>
              <a:rPr lang="ru-RU" sz="1800">
                <a:solidFill>
                  <a:schemeClr val="bg1"/>
                </a:solidFill>
                <a:latin typeface="+mn-lt"/>
              </a:rPr>
            </a:br>
            <a:endParaRPr lang="ru-RU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27707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5000" lnSpcReduction="7000"/>
          </a:bodyPr>
          <a:lstStyle/>
          <a:p>
            <a:pPr algn="ctr">
              <a:buNone/>
              <a:defRPr/>
            </a:pPr>
            <a:endParaRPr lang="ru-RU" b="1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endParaRPr lang="ru-RU" b="1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r>
              <a:rPr lang="ru-RU" sz="5100" b="1">
                <a:solidFill>
                  <a:schemeClr val="bg1"/>
                </a:solidFill>
              </a:rPr>
              <a:t>ПОДВИГ ЦЕНОЮ В ЖИЗНЬ</a:t>
            </a:r>
            <a:endParaRPr/>
          </a:p>
          <a:p>
            <a:pPr algn="ctr">
              <a:buNone/>
              <a:defRPr/>
            </a:pPr>
            <a:endParaRPr lang="ru-RU" b="1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endParaRPr lang="ru-RU" b="1">
              <a:solidFill>
                <a:schemeClr val="bg1"/>
              </a:solidFill>
            </a:endParaRPr>
          </a:p>
          <a:p>
            <a:pPr algn="r">
              <a:buNone/>
              <a:defRPr/>
            </a:pPr>
            <a:endParaRPr lang="ru-RU" b="1">
              <a:solidFill>
                <a:schemeClr val="bg1"/>
              </a:solidFill>
            </a:endParaRPr>
          </a:p>
          <a:p>
            <a:pPr algn="r">
              <a:buNone/>
              <a:defRPr/>
            </a:pPr>
            <a:endParaRPr lang="ru-RU" b="1">
              <a:solidFill>
                <a:schemeClr val="bg1"/>
              </a:solidFill>
            </a:endParaRPr>
          </a:p>
          <a:p>
            <a:pPr algn="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Выполнили ученики 6 класса</a:t>
            </a:r>
            <a:endParaRPr lang="ru-RU" b="1">
              <a:solidFill>
                <a:schemeClr val="bg1"/>
              </a:solidFill>
            </a:endParaRPr>
          </a:p>
          <a:p>
            <a:pPr algn="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МКОУ «Приупская СОШ»</a:t>
            </a:r>
            <a:endParaRPr/>
          </a:p>
          <a:p>
            <a:pPr algn="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Руководитель:</a:t>
            </a:r>
            <a:endParaRPr lang="ru-RU" b="1">
              <a:solidFill>
                <a:schemeClr val="bg1"/>
              </a:solidFill>
            </a:endParaRPr>
          </a:p>
          <a:p>
            <a:pPr algn="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Мурсенкова А. Ю.</a:t>
            </a:r>
            <a:endParaRPr/>
          </a:p>
          <a:p>
            <a:pPr algn="r">
              <a:buNone/>
              <a:defRPr/>
            </a:pPr>
            <a:endParaRPr lang="ru-RU" b="1">
              <a:solidFill>
                <a:schemeClr val="bg1"/>
              </a:solidFill>
            </a:endParaRPr>
          </a:p>
          <a:p>
            <a:pPr algn="r">
              <a:buNone/>
              <a:defRPr/>
            </a:pPr>
            <a:endParaRPr lang="ru-RU" b="1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П. Приупский,</a:t>
            </a:r>
            <a:endParaRPr lang="ru-RU" b="1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2025 год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3.jpg"/>
          <p:cNvPicPr/>
          <p:nvPr/>
        </p:nvPicPr>
        <p:blipFill>
          <a:blip r:embed="rId2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467544" y="332656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Родился в 1925 году в селе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Песковатское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ныне Суворовского района Тульской области. До начала войны окончил 8 классов. После оккупации родного села немецко-фашистскими войсками в октябре 1941 года вступил в истребительный партизанский отряд "Передовой", где успел прослужить всего чуть больше месяца. К ноябрю 1941 года партизанский отряд нанес фашистам значительный урон: горели склады, взрывались на минах автомашины, шли под откос вражеские поезда, бесследно исчезали часовые и патрули. Однажды группа партизан, в числе которых был и Саша Чекалин, устроили засаду у дороги на город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Лихвин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(Тульская область). Вдали показалась автомашина. Прошла минута - и взрыв разнес машину на части. За ней прошли и взорвались еще несколько машин. Одна из них, переполненная солдатами, пыталась проскочить. Но граната, брошенная Сашей Чекалиным, уничтожила и ее.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3.jpg"/>
          <p:cNvPicPr/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1331640" y="548680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 начале ноября 1941 года Саша простудился и слег. Комиссар разрешил ему отлежаться у проверенного человека в ближайшей деревне. Но нашлись предатели, которые выдали его. Ночью фашисты ворвались в дом, где лежал больной партизан. Чекалин успел схватить приготовленную гранату и бросить ее, но та не взорвалась... Через несколько дней пыток фашисты повесили подростка на центральной площади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Лихвина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и более 20 дней не разрешали убирать с виселицы его труп. И только когда город был освобожден от захватчиков, боевые соратники партизана Чекалина похоронили его с воинскими почестями.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Звание Героя Советского Союза Александру Чекалину было присвоено в 1942 году.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3.jpg"/>
          <p:cNvPicPr/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467544" y="1268760"/>
            <a:ext cx="82809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Изменников Родины, выдавших Сашу, приговорили к высшей мере наказания – расстрелу, с конфискацией имущества. 3 апреля 1942 года Никифор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Авдюхин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и Алексей Осипов были расстреляны на восточной окраине города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Лихвина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их трупы зарыты на 3-метровую глубину . В 1957 и 1993 годах Прокуратура Тульской области пересматривала дела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Авдюхина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и Осипова, но так и не реабилитировала предателей.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apisarevskaya.rusedu.net/gallery/1415/den_pobedy_str_4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 rot="10800000" flipV="1">
            <a:off x="539552" y="400799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Троих подростков обнаружили зверски замученными в овраге возле деревеньки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Бельково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Ленинского района. Погибли из-за предательства.</a:t>
            </a:r>
            <a:br>
              <a:rPr lang="ru-RU" sz="2000">
                <a:latin typeface="Times New Roman"/>
                <a:cs typeface="Times New Roman"/>
              </a:rPr>
            </a:br>
            <a:endParaRPr lang="ru-RU" sz="2000">
              <a:latin typeface="Times New Roman"/>
              <a:cs typeface="Times New Roman"/>
            </a:endParaRPr>
          </a:p>
        </p:txBody>
      </p:sp>
      <p:pic>
        <p:nvPicPr>
          <p:cNvPr id="6" name="Содержимое 3" descr="http://www.n71.ru/files/36552/1.jpg"/>
          <p:cNvPicPr/>
          <p:nvPr/>
        </p:nvPicPr>
        <p:blipFill>
          <a:blip r:embed="rId3"/>
          <a:srcRect l="4950" t="18911" r="4950" b="12706"/>
          <a:stretch/>
        </p:blipFill>
        <p:spPr bwMode="auto">
          <a:xfrm>
            <a:off x="1403648" y="1556792"/>
            <a:ext cx="6552728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1259632" y="5013176"/>
            <a:ext cx="5598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Саша Дубов, Дима Анкудинов и Коля Венедиктов</a:t>
            </a:r>
            <a:endParaRPr/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(на фото слева направо) </a:t>
            </a:r>
            <a:br>
              <a:rPr lang="ru-RU" sz="2000" b="1" u="sng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u="sng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были опытными разведчиками</a:t>
            </a:r>
            <a:endParaRPr lang="ru-RU" sz="2000" b="1" u="sng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1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323528" y="26064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Осенью 1941 года, 29 октября, начались ожесточенные бои за областной центр.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Разведотдел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штаба 50-ой армии, оборонявшей Тулу, обратился в райком комсомола с просьбой подобрать смелых ребят для выполнения заданий в тылу врага. Так Саша Дубов и Коля Венедиктов стали разведчиками.</a:t>
            </a:r>
            <a:endParaRPr/>
          </a:p>
          <a:p>
            <a:pPr algn="just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Мальчишки не раз выполняли боевые задания, переходя за линию фронта, проникали в тыл врага и доставляли ценные сведения командованию. В декабре Саша и Коля и еще один 16-летний комсомолец - Дима Анкудинов получили новое задание: узнать о расположении и численности вражеских войск в районе деревень Зайцево и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Бельково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в 12 км от Тулы.  На обратном пути ребята по неосторожности зашли в один из домов деревни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Бельково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погреться. Здесь предатель и выдал разведчиков фашистам.</a:t>
            </a:r>
            <a:endParaRPr/>
          </a:p>
          <a:p>
            <a:pPr>
              <a:defRPr/>
            </a:pPr>
            <a:endParaRPr lang="ru-RU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1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683568" y="88984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Страшная правда открылась только после освобождения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Белькова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от  врагов. В овраге за околицей были найдены три припорошенных снегом тела. Перед расстрелом разведчиков зверски истязали: у Коли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Венедиктова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фашисты вырезали на спине крест, Сашу Дубова и Диму Анкудинова кололи штыками, Диме выкололи глаза.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Как говорят очевидцы, ребят нашли со сцепленными руками - до последней минуты они поддерживали друг друга. Три друга посмертно были удостоены медалей «За оборону Москвы». На месте гибели юных разведчиков стоит обелиск, изготовленный комсомольцами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Косогорского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металлургического завода в 1971 году.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tapisarevskaya.rusedu.net/gallery/1415/den_pobedy_str_3.jpg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147248" cy="49165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ЕГО НАЗВАЛИ СЫН ПОЛКА</a:t>
            </a:r>
            <a:endParaRPr lang="ru-RU" sz="32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 bwMode="auto">
          <a:xfrm>
            <a:off x="323528" y="692696"/>
            <a:ext cx="5328591" cy="576064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3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Володя  рос шустрым и смышленым мальчиком, очень смелым и добрым. Когда на Оку пришли наши солдаты, мальчик бегал к ним в окопы, носил постовым кипяток. Но вот осенью 1941 года к усадьбе «</a:t>
            </a:r>
            <a:r>
              <a:rPr lang="ru-RU" sz="3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Поленово</a:t>
            </a:r>
            <a:r>
              <a:rPr lang="ru-RU" sz="3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» подошли фашисты. Чтобы отбросить врага с косы реки Ока, нашим нужно было перебраться на тот берег. Молоденький лейтенант, собираясь в разведку, долго не мог найти лодку для переправы. Володя, который вырос на берегах Оки, знал каждую излучину речки, знал он, и где были спрятаны лодки. Лейтенант согласился взять смышленого пацана на тот берег.</a:t>
            </a:r>
            <a:endParaRPr/>
          </a:p>
          <a:p>
            <a:pPr>
              <a:defRPr/>
            </a:pPr>
            <a:r>
              <a:rPr lang="ru-RU" sz="3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Переправлялись в сумерках, но немцы все равно заметили лодку и открыли шквальный огонь. В тот день на Оке погибли четверо: минометчики Кудрявцев и Чашкин, политрук Тарасов и Володя Кузьмин. Было ему 10 лет.</a:t>
            </a:r>
            <a:endParaRPr/>
          </a:p>
          <a:p>
            <a:pPr algn="r">
              <a:defRPr/>
            </a:pPr>
            <a:r>
              <a:rPr lang="ru-RU" sz="3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Хоронили Володю по-военному. Красноармейцы подняли вверх ружья и разом стрельнули. А командир сказал: «Мать, твой сын вырос бы хорошим человеком. Но что можно сделать - война, мать!»</a:t>
            </a:r>
            <a:endParaRPr/>
          </a:p>
          <a:p>
            <a:pPr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4" descr="http://pravgimn.edusite.ru/img/p83_5kemegngg1.jpg"/>
          <p:cNvPicPr/>
          <p:nvPr/>
        </p:nvPicPr>
        <p:blipFill>
          <a:blip r:embed="rId3"/>
          <a:stretch/>
        </p:blipFill>
        <p:spPr bwMode="auto">
          <a:xfrm>
            <a:off x="5796136" y="980728"/>
            <a:ext cx="2952328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tapisarevskaya.rusedu.net/gallery/1415/den_pobedy_str_13.jpg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://pravgimn.edusite.ru/images/p83_64.jpg"/>
          <p:cNvPicPr/>
          <p:nvPr/>
        </p:nvPicPr>
        <p:blipFill>
          <a:blip r:embed="rId3"/>
          <a:stretch/>
        </p:blipFill>
        <p:spPr bwMode="auto">
          <a:xfrm>
            <a:off x="5220072" y="692696"/>
            <a:ext cx="3600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467544" y="260648"/>
            <a:ext cx="4752528" cy="597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На территории Окского музея лежит большой  камень - памятник павшим. Делал этот памятник местный слесарь Федор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Куржуков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Сначала хотели заказать погибшим стелу в Москве, но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Куржуков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предложил: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 Давайте поставим камень с Оки. Просто вырубим и привезем большую белую глыбу, а все, что полагается сделать на камне, я сделаю".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На лицевой стороне глыбы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Куржуков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в точности повторил орден Отечественной войны и выгравировал строчки: «Здесь был остановлен враг. Ноябрь - декабрь 1941г.» Рядом высечены фамилии героев, погибших в тот день от фашистской пули. Среди них - фамилия 10-летнего героя Володи Кузьмина</a:t>
            </a:r>
            <a:r>
              <a:rPr lang="ru-RU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apisarevskaya.rusedu.net/gallery/1415/den_pobedy_str_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 bwMode="auto">
          <a:xfrm>
            <a:off x="457200" y="548680"/>
            <a:ext cx="5050904" cy="5577483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sz="35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«Наш </a:t>
            </a:r>
            <a:r>
              <a:rPr lang="ru-RU" sz="35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Гаврош</a:t>
            </a:r>
            <a:r>
              <a:rPr lang="ru-RU" sz="35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»</a:t>
            </a:r>
            <a:endParaRPr/>
          </a:p>
          <a:p>
            <a:pPr algn="just">
              <a:defRPr/>
            </a:pP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 Другой герой вырос в простой тульской семье Паршутиных на окраине </a:t>
            </a: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Рогожинского</a:t>
            </a: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поселка. 11-летний Валя учился в школе № 39, - продолжает Нина </a:t>
            </a: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Невзорова</a:t>
            </a: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- В сентябре 1941 года в школах Тулы отменили занятия. Мать Вали, Елизавета Петровна, отправила детей из голодной Тулы в деревню </a:t>
            </a: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Письменку</a:t>
            </a: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Суворовского района к своему брату. В конце октября Валя не утерпел и сбежал от дяди обратно в город. Буквально через несколько дней Валя Паршутин пришел домой в сапогах, ватнике и новой армейской пилотке со звездой.</a:t>
            </a:r>
            <a:b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Во время ожесточенных боев на окраине областного центра мальчик подносил бойцам снаряды, сумки с пулеметными лентами, был связным. Уже тогда бойцы называли Валю  «нашим </a:t>
            </a: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Гаврошем</a:t>
            </a: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».</a:t>
            </a:r>
            <a:endParaRPr/>
          </a:p>
          <a:p>
            <a:pPr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/>
          </a:p>
        </p:txBody>
      </p:sp>
      <p:pic>
        <p:nvPicPr>
          <p:cNvPr id="6" name="Содержимое 4" descr="http://www.n71.ru/files/36552/2-5472.jpg"/>
          <p:cNvPicPr>
            <a:picLocks noGrp="1"/>
          </p:cNvPicPr>
          <p:nvPr>
            <p:ph sz="half" idx="1"/>
          </p:nvPr>
        </p:nvPicPr>
        <p:blipFill>
          <a:blip r:embed="rId3"/>
          <a:srcRect l="3868" t="12313" r="78246" b="15177"/>
          <a:stretch/>
        </p:blipFill>
        <p:spPr bwMode="auto">
          <a:xfrm>
            <a:off x="5796136" y="1052736"/>
            <a:ext cx="2808312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13.jpg"/>
          <p:cNvPicPr/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755576" y="332657"/>
            <a:ext cx="7704856" cy="5848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Однако патронами и связью Валя Паршутин не ограничился. В день, когда пареньку исполнилось 12 лет, он пошел на разведку в захваченный немцами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Рогожинский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поселок. А дальше - сухая информация: с колокольни церкви, стоящей на горе, крупнокалиберный немецкий пулемет обстреливал Красный Перекоп. Наш пулеметчик молчал - кончились патроны. Два бойца Рабочего полка, пытавшиеся донести патронные ленты, погибли. Вызвался Валя: «Я маленький, немцы меня не заметят!»</a:t>
            </a:r>
            <a:endParaRPr/>
          </a:p>
          <a:p>
            <a:pPr algn="just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Несколько ходок оказались успешными, а потом, забыв об опасности, мальчишка поднялся в полный рост. Так он решил, что будет быстрее. Выстрел немецкого снайпера сразил юного героя.</a:t>
            </a:r>
            <a:endParaRPr/>
          </a:p>
          <a:p>
            <a:pPr algn="just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 бомбоубежище, куда бойцы на плащ-палатке принесли тяжело раненого Валю Паршутина, не было врача. Через несколько часов мальчик умер. Юного героя похоронили на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Всехсвятском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кладбище. Сейчас за его могилой ухаживают дети из школы </a:t>
            </a:r>
            <a:endParaRPr/>
          </a:p>
          <a:p>
            <a:pPr algn="just"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№ 39, носящей имя Вали Паршутина.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672" y="1340768"/>
            <a:ext cx="6048672" cy="2808312"/>
          </a:xfrm>
        </p:spPr>
        <p:txBody>
          <a:bodyPr>
            <a:prstTxWarp prst="textWave2">
              <a:avLst>
                <a:gd name="adj1" fmla="val 12500"/>
                <a:gd name="adj2" fmla="val -1302"/>
              </a:avLst>
            </a:prstTxWarp>
            <a:normAutofit/>
          </a:bodyPr>
          <a:lstStyle/>
          <a:p>
            <a:pPr>
              <a:defRPr/>
            </a:pPr>
            <a:r>
              <a:rPr lang="ru-RU">
                <a:ln w="50800"/>
                <a:solidFill>
                  <a:schemeClr val="bg1">
                    <a:shade val="50000"/>
                  </a:schemeClr>
                </a:solidFill>
              </a:rPr>
              <a:t>ЮНЫЕ ГЕРОИ ЗЕМЛИ ТУЛЬСКОЙ</a:t>
            </a:r>
            <a:endParaRPr lang="ru-RU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26" name="AutoShape 2" descr="анимация георгиевская лента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" name="Содержимое 7" descr="NINA Shm - Nina - Shmigelskaya - Блог - Привет.ру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39552" y="4509120"/>
            <a:ext cx="82089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арк Бернес - От героев былых времён  (audiopoisk.com) (1).mp3">
            <a:hlinkClick r:id="" action="ppaction://media"/>
          </p:cNvPr>
          <p:cNvPicPr>
            <a:picLocks noChangeAspect="1" noRot="1"/>
          </p:cNvPicPr>
          <p:nvPr>
            <a:audioFile r:link="rId5"/>
          </p:nvPr>
        </p:nvPicPr>
        <p:blipFill>
          <a:blip r:embed="rId3"/>
          <a:stretch/>
        </p:blipFill>
        <p:spPr bwMode="auto"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apisarevskaya.rusedu.net/gallery/1415/den_pobedy_str_4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32656"/>
            <a:ext cx="4906888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«Фашистов мы не пустим»</a:t>
            </a:r>
            <a:br>
              <a:rPr lang="ru-RU" sz="28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endParaRPr lang="ru-RU" sz="28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 bwMode="auto">
          <a:xfrm>
            <a:off x="457200" y="1268760"/>
            <a:ext cx="4618856" cy="48574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Лева Волков родился в Туле, учился в средней школе № 8. В сентябре 1941 года вместе со своими друзьями ушел строить оборонительные сооружения под Тулой. Позже мечта мальчишки сбылась - он попал на передовую. Лева стал бойцом Тульского Рабочего полка. Когда 17-летний юноша собирался в расположение полка, он сказал своей матери: «Все будет хорошо, мамочка. Фашистов в Тулу мы не пустим».</a:t>
            </a:r>
            <a:endParaRPr/>
          </a:p>
          <a:p>
            <a:pPr>
              <a:defRPr/>
            </a:pPr>
            <a:endParaRPr lang="ru-RU" sz="2400"/>
          </a:p>
        </p:txBody>
      </p:sp>
      <p:pic>
        <p:nvPicPr>
          <p:cNvPr id="6" name="Содержимое 4" descr="http://www.n71.ru/files/36552/2-5472.jpg"/>
          <p:cNvPicPr>
            <a:picLocks noGrp="1"/>
          </p:cNvPicPr>
          <p:nvPr>
            <p:ph sz="half" idx="1"/>
          </p:nvPr>
        </p:nvPicPr>
        <p:blipFill>
          <a:blip r:embed="rId3"/>
          <a:srcRect l="77911" t="11325" r="4088" b="16789"/>
          <a:stretch/>
        </p:blipFill>
        <p:spPr bwMode="auto">
          <a:xfrm>
            <a:off x="5580112" y="980728"/>
            <a:ext cx="2880320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apisarevskaya.rusedu.net/gallery/1415/den_pobedy_str_4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5698976" cy="4916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ВОЛОДЯ И СЛАВА ГОРШКОВЫ</a:t>
            </a:r>
            <a:endParaRPr lang="ru-RU" sz="24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 bwMode="auto">
          <a:xfrm>
            <a:off x="457200" y="836712"/>
            <a:ext cx="4906888" cy="52894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Осенью 1941 года город был оккупирован. В одном старом сарайчике без ухода, медицинской помощи и пропитания оставались 52 раненых бойца.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Семья Горшковых ухаживала за ранеными все 45 суток, пока Ефремов не освободили советские войска. Взрослые варили для бойцов еду, зарезав единственную корову. На бинты пошли все имеющиеся в доме простыни и полотенца. Под покровом темноты 12-летний Володя и 14-летний Слава пробирались в сарай и кормили раненых.</a:t>
            </a:r>
            <a:endParaRPr/>
          </a:p>
        </p:txBody>
      </p:sp>
      <p:pic>
        <p:nvPicPr>
          <p:cNvPr id="6" name="Содержимое 4" descr="http://www.n71.ru/files/36552/2-5472.jpg"/>
          <p:cNvPicPr>
            <a:picLocks noGrp="1"/>
          </p:cNvPicPr>
          <p:nvPr>
            <p:ph sz="half" idx="1"/>
          </p:nvPr>
        </p:nvPicPr>
        <p:blipFill>
          <a:blip r:embed="rId3"/>
          <a:srcRect l="53158" t="12547" r="28843" b="15567"/>
          <a:stretch/>
        </p:blipFill>
        <p:spPr bwMode="auto">
          <a:xfrm>
            <a:off x="5580112" y="980728"/>
            <a:ext cx="2952328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1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1547664" y="620688"/>
            <a:ext cx="61926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Только благодаря усилиям семьи Горшковых все 52 красноармейца остались живы. Все в этой семье были награждены орденами и медалями «За боевые заслуги». А с фронтов Великой Отечественной жителям Ефремова стали приходить письма от спасенных солдат. Совершенно незнакомые люди за те страшные полтора месяца оккупации стали для раненых вторыми родителями, спасшими им жизнь.</a:t>
            </a:r>
            <a:endParaRPr/>
          </a:p>
          <a:p>
            <a:pPr>
              <a:defRPr/>
            </a:pPr>
            <a:endParaRPr lang="ru-RU" b="1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1259632" y="620688"/>
            <a:ext cx="763284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u="sng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ОНИ НЕ ПОКОРИЛИСЬ ВРАГУ</a:t>
            </a:r>
            <a:endParaRPr/>
          </a:p>
          <a:p>
            <a:pPr algn="just">
              <a:defRPr/>
            </a:pPr>
            <a:r>
              <a:rPr lang="ru-RU" sz="2000" b="1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sz="2000" b="1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Щѐкино </a:t>
            </a:r>
            <a:r>
              <a:rPr lang="ru-RU" sz="2000" b="1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в 1942 был расстрелян ученик 9 класса Игорь Иванов за поджог немецкого штаба и повреждение телеграфной линии. За отказ подносить патроны фашистам Васю Якунина, ученика 6 класса, расстреляли. </a:t>
            </a:r>
            <a:r>
              <a:rPr lang="ru-RU" sz="2000" b="1">
                <a:ln w="50800"/>
                <a:solidFill>
                  <a:schemeClr val="bg1"/>
                </a:solidFill>
                <a:latin typeface="Times New Roman"/>
                <a:cs typeface="Times New Roman"/>
              </a:rPr>
              <a:t>Это произошло в Новомосковском районе.</a:t>
            </a:r>
            <a:endParaRPr/>
          </a:p>
          <a:p>
            <a:pPr algn="just">
              <a:defRPr/>
            </a:pPr>
            <a:r>
              <a:rPr lang="ru-RU" sz="2000" b="1">
                <a:ln w="50800"/>
                <a:solidFill>
                  <a:schemeClr val="bg1"/>
                </a:solidFill>
                <a:latin typeface="Times New Roman"/>
                <a:cs typeface="Times New Roman"/>
              </a:rPr>
              <a:t>Подвиг еще одного мальчишки описан в  произведении</a:t>
            </a:r>
            <a:endParaRPr/>
          </a:p>
          <a:p>
            <a:pPr algn="just">
              <a:defRPr/>
            </a:pPr>
            <a:r>
              <a:rPr lang="ru-RU" sz="2000" b="1">
                <a:ln w="50800"/>
                <a:solidFill>
                  <a:schemeClr val="bg1"/>
                </a:solidFill>
                <a:latin typeface="Times New Roman"/>
                <a:cs typeface="Times New Roman"/>
              </a:rPr>
              <a:t>С. Алексеева «Тульские пряники». Изобретательный малец, работавший подмастерьем на пряничной фабрике, приклеил на ящики с противотанковыми минами этикетки «ТУЛЬСКИЕ ПРЯНИКИ</a:t>
            </a:r>
            <a:r>
              <a:rPr lang="ru-RU" sz="2000" b="1">
                <a:ln w="50800"/>
                <a:solidFill>
                  <a:schemeClr val="bg1"/>
                </a:solidFill>
                <a:latin typeface="Times New Roman"/>
                <a:cs typeface="Times New Roman"/>
              </a:rPr>
              <a:t>».</a:t>
            </a:r>
            <a:r>
              <a:rPr lang="ru-RU" sz="2000" b="1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Понравилось советским солдатам выражение «тульские пряники». Всё, что из Тулы приходило теперь на фронт — снаряды и патроны, миномёты и мины, — стали называть они тульскими пряниками. Во время боев за Крапивну юные партизаны </a:t>
            </a:r>
            <a:r>
              <a:rPr lang="ru-RU" sz="2000" b="1">
                <a:solidFill>
                  <a:schemeClr val="bg1"/>
                </a:solidFill>
              </a:rPr>
              <a:t>Даев</a:t>
            </a:r>
            <a:r>
              <a:rPr lang="ru-RU" sz="2000" b="1">
                <a:solidFill>
                  <a:schemeClr val="bg1"/>
                </a:solidFill>
              </a:rPr>
              <a:t> и Залесский расстреляли немецкий расчет и захватили у убитого офицера сумку с документами и фашистское полковое знамя</a:t>
            </a:r>
            <a:endParaRPr/>
          </a:p>
          <a:p>
            <a:pPr algn="just">
              <a:defRPr/>
            </a:pPr>
            <a:endParaRPr lang="ru-RU" sz="2000" b="1">
              <a:ln w="50800"/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000" b="1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 algn="just">
              <a:defRPr/>
            </a:pPr>
            <a:endParaRPr lang="ru-RU" sz="2800" b="1">
              <a:ln w="50800"/>
              <a:solidFill>
                <a:schemeClr val="bg1">
                  <a:shade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800" b="1">
              <a:ln w="50800"/>
              <a:solidFill>
                <a:schemeClr val="bg1">
                  <a:shade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apisarevskaya.rusedu.net/gallery/1415/den_pobedy_str_13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0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ЛИШЬ СЕРЫЕ ЛИСТОЧКИ –КАК ПАМЯТЬ ОБ УШЕДШИХ</a:t>
            </a:r>
            <a:endParaRPr lang="ru-RU" sz="20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 descr="Как туляки Москву защищали"/>
          <p:cNvPicPr/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/>
        </p:blipFill>
        <p:spPr bwMode="auto">
          <a:xfrm>
            <a:off x="755576" y="1124744"/>
            <a:ext cx="76328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453439" y="-2661446"/>
            <a:ext cx="4237122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Представить бы их всех посмертно к ордену,</a:t>
            </a: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тех, что сказали твердо как один:</a:t>
            </a: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можем жизнь отдать за нашу Родину,</a:t>
            </a: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а Родину за жизнь не отдадим!</a:t>
            </a: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2019869" y="1665026"/>
          <a:ext cx="5281683" cy="337099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281683"/>
              </a:tblGrid>
              <a:tr h="3370997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ru-RU" b="1"/>
              <a:t>ХРОНИКА ОБОРОНЫ ТУЛЫ</a:t>
            </a:r>
            <a:endParaRPr lang="ru-RU"/>
          </a:p>
        </p:txBody>
      </p:sp>
      <p:pic>
        <p:nvPicPr>
          <p:cNvPr id="4" name="Содержимое 3" descr="http://tapisarevskaya.rusedu.net/gallery/1415/den_pobedy_str_13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0-летие освобождения Калужской области от немецко-фашистски…"/>
          <p:cNvPicPr/>
          <p:nvPr/>
        </p:nvPicPr>
        <p:blipFill>
          <a:blip r:embed="rId3"/>
          <a:stretch/>
        </p:blipFill>
        <p:spPr bwMode="auto">
          <a:xfrm>
            <a:off x="1187624" y="620688"/>
            <a:ext cx="6840759" cy="4680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apisarevskaya.rusedu.net/gallery/1415/den_pobedy_str_3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640960" cy="560263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000" u="sng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ИНФОРМАЦИОННЫЕ РЕСУРСЫ</a:t>
            </a:r>
            <a:r>
              <a:rPr lang="ru-RU" sz="2000" u="sng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  <a:br>
              <a:rPr lang="ru-RU" sz="200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ВЕЛИКАЯ Отечественная война 1941-1945: 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Энцикл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 - М.: Сов. 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энцикл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., 1985.- 832с.</a:t>
            </a:r>
            <a:b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ЖУКОВ Г.К. Воспоминания и размышления: В 3-х т. - 11-е изд., доп. по рукописи авт. - М.: Новости, 1992.-Т.1-3.</a:t>
            </a:r>
            <a:b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ПЛОТНИКОВ А.П. Туляки не только оружие ковали: (Очерки истории Тульского края в годы второй мировой войны). - Тула, 1992.- 156 с. - 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Библиогр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 список: с. 149-156.</a:t>
            </a:r>
            <a:b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САМСОНОВ A.M. Москва,1941 год: От трагедии поражений - к великой победе. - М.,1991,- 288 с., 2 п. ил. - Именной указ.: с.271-282; Геогр. указ.: с.283-288.</a:t>
            </a:r>
            <a:b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СОКОЛОВ Б.В. Цена победы. Великая Отечественная: неизвестное об известном. - М.: 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Моск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 рабочий, 1991.- 191 с. - (Фонд правды: документы, свидетельства и исследо­вания).</a:t>
            </a:r>
            <a:b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50 ЛЕТ героической защиты Тулы: (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Библиогр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 указ, лит.) / 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Тул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 обл. б-ка им. В.И. Ленина; Сост. А.Д. Афанасова, Л.Н. 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Букрина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 - Тула, 1991.- 63 с.</a:t>
            </a:r>
            <a:b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ТУЛА и область в Великой Отечественной войне: (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Библиогр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 указ. лит. к 30-летию победы в Великой Отечественной Войне Советского Союза 1941-1945 гг.) /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Тул</a:t>
            </a:r>
            <a:r>
              <a:rPr lang="ru-RU" sz="2000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. обл. б-ка им. В.И. Ленина, СБО; Сост. Г.А. Пилипенко. - Тула, 1975.- 162 с.</a:t>
            </a:r>
            <a:endParaRPr lang="ru-RU" sz="2000">
              <a:ln w="50800"/>
              <a:solidFill>
                <a:schemeClr val="bg1">
                  <a:shade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apisarevskaya.rusedu.net/gallery/1415/den_pobedy_str_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19256" cy="10677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b="1">
                <a:ln w="50800"/>
                <a:solidFill>
                  <a:schemeClr val="bg1">
                    <a:shade val="50000"/>
                  </a:schemeClr>
                </a:solidFill>
              </a:rPr>
            </a:br>
            <a:br>
              <a:rPr lang="ru-RU" b="1">
                <a:ln w="50800"/>
                <a:solidFill>
                  <a:schemeClr val="bg1">
                    <a:shade val="50000"/>
                  </a:schemeClr>
                </a:solidFill>
              </a:rPr>
            </a:br>
            <a:br>
              <a:rPr lang="ru-RU" b="1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i="1" u="sng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  <a:t>К 80-летию Великой Победы: Юные герои обороны Тулы</a:t>
            </a:r>
            <a:br>
              <a:rPr lang="ru-RU" b="1" i="1" u="sng">
                <a:ln w="50800"/>
                <a:solidFill>
                  <a:schemeClr val="bg1">
                    <a:shade val="50000"/>
                  </a:schemeClr>
                </a:solidFill>
                <a:latin typeface="Times New Roman"/>
                <a:cs typeface="Times New Roman"/>
              </a:rPr>
            </a:br>
            <a:endParaRPr lang="ru-RU" b="1" i="1" u="sng">
              <a:ln w="50800"/>
              <a:solidFill>
                <a:schemeClr val="bg1">
                  <a:shade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 bwMode="auto">
          <a:xfrm>
            <a:off x="395536" y="980728"/>
            <a:ext cx="4320480" cy="50511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 юбилей разгрома гитлеровской Германии 9 Мая 2025 года туляки будут вспоминать подвиги бойцов и командиров 50-ой армии, 156-го полка НКВД, Тульского рабочего полка, 447-го полка тяжелой артиллерии, 732-го зенитно-артиллерийского полка.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 также тех, кто по своему возрасту никак не мог принимать участие в боевых действиях осенью-зимой 1941 года.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     Не мог, но принял, и совершил       подвиг, цена которому — такая короткая жизнь...</a:t>
            </a:r>
            <a:endParaRPr/>
          </a:p>
          <a:p>
            <a:pPr>
              <a:defRPr/>
            </a:pPr>
            <a:endParaRPr lang="ru-RU" sz="1800" b="1">
              <a:latin typeface="Times New Roman"/>
              <a:cs typeface="Times New Roman"/>
            </a:endParaRPr>
          </a:p>
        </p:txBody>
      </p:sp>
      <p:pic>
        <p:nvPicPr>
          <p:cNvPr id="7" name="Содержимое 4" descr="http://www.n71.ru/files/36552/3_tula_v_osade.jpg"/>
          <p:cNvPicPr>
            <a:picLocks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4716016" y="1412776"/>
            <a:ext cx="39707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isarevskaya.rusedu.net/gallery/1415/den_pobedy_str_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1187624" y="260648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Из указа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Президиума Верховного Совета СССР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От 7 декабря 1976 г.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 присвоении городу Туле почетного звания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«город – герой»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За мужество и стойкость, проявленные защитниками Тулы при героической обороне города, сыгравшей важную роль в разгроме немецко-фашистских войск под Москвой в период Великой Отечественной войны,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Присвоить городу Туле почетное звание «Город – герой» с вручением медали «ЗОЛОТАЯ ЗВЕЗДА».</a:t>
            </a:r>
            <a:endParaRPr/>
          </a:p>
          <a:p>
            <a:pPr algn="ctr"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Вспомним всех поименно,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Горем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Вспомним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Своим…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Это нужно – не мертвым!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Это надо –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Живым!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Марк Бернес - От героев былых времён  (audiopoisk.com) (1).mp3">
            <a:hlinkClick r:id="" action="ppaction://media"/>
          </p:cNvPr>
          <p:cNvPicPr>
            <a:picLocks noChangeAspect="1" noRot="1"/>
          </p:cNvPicPr>
          <p:nvPr>
            <a:audioFile r:link="rId5"/>
          </p:nvPr>
        </p:nvPicPr>
        <p:blipFill>
          <a:blip r:embed="rId3"/>
          <a:stretch/>
        </p:blipFill>
        <p:spPr bwMode="auto"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apisarevskaya.rusedu.net/gallery/1415/den_pobedy_str_13.jpg"/>
          <p:cNvPicPr/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 bwMode="auto">
          <a:xfrm>
            <a:off x="457200" y="476672"/>
            <a:ext cx="3610744" cy="564949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«Как ни пытался враг в течение ноября 1941 года взять Тулу и этим открыть себе дорогу к столице, успеха он не добился. Город стоял, как непреступная крепость! Тула связала по рукам и ногам всю правофланговую группировку немецких войск…</a:t>
            </a:r>
            <a:endParaRPr/>
          </a:p>
          <a:p>
            <a:pPr>
              <a:defRPr/>
            </a:pP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 разгроме немецких войск под Москвой Туле и ее жителям принадлежит выдающаяся роль…»</a:t>
            </a:r>
            <a:endParaRPr/>
          </a:p>
          <a:p>
            <a:pPr>
              <a:defRPr/>
            </a:pP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Маршал Советского Союза Г. К. Жуков, </a:t>
            </a:r>
            <a:b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2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четырежды Герой Советского Союза.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7" name="Содержимое 4" descr="http://pravgimn.edusite.ru/images/thumb1.jpg-w=430-c"/>
          <p:cNvPicPr>
            <a:picLocks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4139952" y="620689"/>
            <a:ext cx="4464496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tapisarevskaya.rusedu.net/gallery/1415/den_pobedy_str_4.jpg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pravgimn.edusite.ru/img/21ucuchucchuk.jpg"/>
          <p:cNvPicPr>
            <a:picLocks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5364088" y="260649"/>
            <a:ext cx="3456384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323528" y="260648"/>
            <a:ext cx="504056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7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КЛЯТВА  МОЛОДЫХ ПАРТИЗАН</a:t>
            </a:r>
            <a:endParaRPr lang="ru-RU" sz="17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7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Я, гражданин великого Советского Союза, верный сын героического русского народа, клянусь, что не выпущу из рук оружия, пока последний фашистский гад на нашей земле не будет </a:t>
            </a:r>
            <a:r>
              <a:rPr lang="ru-RU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уничтожен</a:t>
            </a:r>
            <a:r>
              <a:rPr lang="ru-RU" sz="17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sz="17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7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Я обязуюсь беспрекословно выполнять приказы всех своих командиров и начальников, строго соблюдать военную дисциплину.</a:t>
            </a:r>
            <a:endParaRPr lang="ru-RU" sz="17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7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За сожженные города и села, за смерть женщин и детей наших, за пытки, насилие и издевательства над моим народом я клянусь мстить врагу жестоко, беспощадно и неустанно.</a:t>
            </a:r>
            <a:endParaRPr lang="ru-RU" sz="17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7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Кровь за кровь! Смерть за смерть! Я клянусь всеми средствами помогать Красной Армии уничтожать бешеных гитлеровских псов, не щадя своей крови и жизни!</a:t>
            </a:r>
            <a:endParaRPr lang="ru-RU" sz="17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7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Я клянусь, что скорее умру в жестоком бою с врагом, чем отдам себя, свою семью и весь советский народ в рабство кровавому фашизму.</a:t>
            </a:r>
            <a:endParaRPr lang="ru-RU" sz="17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7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Если же по своей слабости, трусости или по злой воле я нарушу эту свою присягу и предам интересы народа, пусть умру я позорной смертью от руки своих товарищей.</a:t>
            </a:r>
            <a:endParaRPr lang="ru-RU" sz="17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tapisarevskaya.rusedu.net/gallery/1415/den_pobedy_str_13.jpg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://img-fotki.yandex.ru/get/4405/vov-merlu.2b/0_60f5f_ba3da507_L.jpg"/>
          <p:cNvPicPr/>
          <p:nvPr/>
        </p:nvPicPr>
        <p:blipFill>
          <a:blip r:embed="rId3"/>
          <a:stretch/>
        </p:blipFill>
        <p:spPr bwMode="auto">
          <a:xfrm>
            <a:off x="5436096" y="332657"/>
            <a:ext cx="3384376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323528" y="260648"/>
            <a:ext cx="6534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Уходили мальчики – на плечах шинели,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Уходили мальчики – храбро песни пели,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Отступали мальчики пыльными степями,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Умирали мальчики, где – не знали сами...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Попадали мальчики в страшные бараки,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Догоняли мальчиков лютые собаки.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Убивали мальчиков за побег на месте,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Не продали мальчики совести и чести...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Не хотели мальчики поддаваться страху,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Поднимались мальчики по свистку в атаку.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 черный дым сражений, на броне покатой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Уезжали мальчики – стиснув автоматы.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Повидали мальчики – храбрые солдаты –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Волгу – в сорок первом,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Шпрее – в сорок пятом,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Показали мальчики за четыре года, </a:t>
            </a:r>
            <a:b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Кто такие мальчики нашего народа.</a:t>
            </a:r>
            <a:endParaRPr lang="ru-RU" sz="20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(И. Карпов)</a:t>
            </a:r>
            <a:endParaRPr lang="ru-RU" sz="20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apisarevskaya.rusedu.net/gallery/1415/den_pobedy_str_4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80728"/>
            <a:ext cx="8229600" cy="39604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Помолчим возле них, стиснув зубы упрямо,</a:t>
            </a:r>
            <a:b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Перечтём вновь и вновь скорбный текст обелиска,</a:t>
            </a:r>
            <a:b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И почудятся вдруг голоса: "Мама! Мама!</a:t>
            </a:r>
            <a:b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Приезжай, забери нас отсюда! Мы близко!.."</a:t>
            </a:r>
            <a:b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i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(А. Молчанов)</a:t>
            </a:r>
            <a:br>
              <a:rPr lang="ru-RU" sz="24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endParaRPr lang="ru-RU" sz="24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 descr="NINA Shm - Nina - Shmigelskaya - Блог - Привет.ру"/>
          <p:cNvPicPr/>
          <p:nvPr/>
        </p:nvPicPr>
        <p:blipFill>
          <a:blip r:embed="rId3"/>
          <a:stretch/>
        </p:blipFill>
        <p:spPr bwMode="auto">
          <a:xfrm>
            <a:off x="395537" y="4653136"/>
            <a:ext cx="59046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tapisarevskaya.rusedu.net/gallery/1415/den_pobedy_str_3.jpg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6779096" cy="6356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САША ЧЕКАЛИН</a:t>
            </a:r>
            <a:endParaRPr lang="ru-RU" sz="36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 bwMode="auto">
          <a:xfrm>
            <a:off x="323528" y="908720"/>
            <a:ext cx="4104456" cy="52174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Самый известный герой  Александр Чекалин, который наравне со взрослыми воевал в истребительном партизанском отряде «Передовой» в Тульской области, Александру присвоили звание Героя Советского Союза посмертно 4 февраля 1942 года. А в 1944-м город 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Лихвин</a:t>
            </a:r>
            <a:r>
              <a:rPr lang="ru-RU" sz="2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переименовали в Чекалин.</a:t>
            </a:r>
            <a:endParaRPr lang="ru-RU" sz="2000" b="1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Содержимое 6" descr="Валя Котик"/>
          <p:cNvPicPr/>
          <p:nvPr/>
        </p:nvPicPr>
        <p:blipFill>
          <a:blip r:embed="rId3"/>
          <a:srcRect l="0" t="-1709" r="38910" b="10256"/>
          <a:stretch/>
        </p:blipFill>
        <p:spPr bwMode="auto">
          <a:xfrm>
            <a:off x="4644008" y="908720"/>
            <a:ext cx="3960440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1"/>
      </p:transition>
    </mc:Choice>
    <mc:Fallback>
      <p:transition spd="slow" advClick="1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Arial"/>
        <a:cs typeface="Arial"/>
      </a:majorFont>
      <a:minorFont>
        <a:latin typeface="Book Antiqua"/>
        <a:ea typeface="Arial"/>
        <a:cs typeface="Arial"/>
      </a:minorFont>
    </a:fontScheme>
    <a:fmtScheme name="Апекс">
      <a:fillStyleLst>
        <a:solidFill>
          <a:schemeClr val="phClr"/>
        </a:solidFill>
        <a:gradFill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/>
        </a:gradFill>
        <a:gradFill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Р7-Офис/7.2.2.0</Application>
  <DocSecurity>0</DocSecurity>
  <PresentationFormat>Экран (4:3)</PresentationFormat>
  <Paragraphs>0</Paragraphs>
  <Slides>27</Slides>
  <Notes>27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ЮННЫЕ ГЕРОИ ЗЕМЛИ ТУЛЬСКОЙ</dc:title>
  <dc:subject/>
  <dc:creator>Ксюша</dc:creator>
  <cp:keywords/>
  <dc:description/>
  <dc:identifier/>
  <dc:language/>
  <cp:lastModifiedBy/>
  <cp:revision>15</cp:revision>
  <dcterms:created xsi:type="dcterms:W3CDTF">2014-09-09T04:35:13Z</dcterms:created>
  <dcterms:modified xsi:type="dcterms:W3CDTF">2025-04-03T05:36:29Z</dcterms:modified>
  <cp:category/>
  <cp:contentStatus/>
  <cp:version/>
</cp:coreProperties>
</file>